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handoutMasterIdLst>
    <p:handoutMasterId r:id="rId75"/>
  </p:handoutMasterIdLst>
  <p:sldIdLst>
    <p:sldId id="976" r:id="rId2"/>
    <p:sldId id="977" r:id="rId3"/>
    <p:sldId id="932" r:id="rId4"/>
    <p:sldId id="933" r:id="rId5"/>
    <p:sldId id="934" r:id="rId6"/>
    <p:sldId id="936" r:id="rId7"/>
    <p:sldId id="937" r:id="rId8"/>
    <p:sldId id="938" r:id="rId9"/>
    <p:sldId id="963" r:id="rId10"/>
    <p:sldId id="941" r:id="rId11"/>
    <p:sldId id="942" r:id="rId12"/>
    <p:sldId id="943" r:id="rId13"/>
    <p:sldId id="944" r:id="rId14"/>
    <p:sldId id="945" r:id="rId15"/>
    <p:sldId id="960" r:id="rId16"/>
    <p:sldId id="978" r:id="rId17"/>
    <p:sldId id="979" r:id="rId18"/>
    <p:sldId id="964" r:id="rId19"/>
    <p:sldId id="928" r:id="rId20"/>
    <p:sldId id="926" r:id="rId21"/>
    <p:sldId id="929" r:id="rId22"/>
    <p:sldId id="868" r:id="rId23"/>
    <p:sldId id="870" r:id="rId24"/>
    <p:sldId id="871" r:id="rId25"/>
    <p:sldId id="872" r:id="rId26"/>
    <p:sldId id="873" r:id="rId27"/>
    <p:sldId id="874" r:id="rId28"/>
    <p:sldId id="875" r:id="rId29"/>
    <p:sldId id="876" r:id="rId30"/>
    <p:sldId id="877" r:id="rId31"/>
    <p:sldId id="878" r:id="rId32"/>
    <p:sldId id="887" r:id="rId33"/>
    <p:sldId id="888" r:id="rId34"/>
    <p:sldId id="880" r:id="rId35"/>
    <p:sldId id="886" r:id="rId36"/>
    <p:sldId id="881" r:id="rId37"/>
    <p:sldId id="882" r:id="rId38"/>
    <p:sldId id="883" r:id="rId39"/>
    <p:sldId id="884" r:id="rId40"/>
    <p:sldId id="885" r:id="rId41"/>
    <p:sldId id="858" r:id="rId42"/>
    <p:sldId id="859" r:id="rId43"/>
    <p:sldId id="891" r:id="rId44"/>
    <p:sldId id="892" r:id="rId45"/>
    <p:sldId id="893" r:id="rId46"/>
    <p:sldId id="894" r:id="rId47"/>
    <p:sldId id="974" r:id="rId48"/>
    <p:sldId id="980" r:id="rId49"/>
    <p:sldId id="897" r:id="rId50"/>
    <p:sldId id="895" r:id="rId51"/>
    <p:sldId id="896" r:id="rId52"/>
    <p:sldId id="965" r:id="rId53"/>
    <p:sldId id="808" r:id="rId54"/>
    <p:sldId id="809" r:id="rId55"/>
    <p:sldId id="810" r:id="rId56"/>
    <p:sldId id="811" r:id="rId57"/>
    <p:sldId id="812" r:id="rId58"/>
    <p:sldId id="813" r:id="rId59"/>
    <p:sldId id="814" r:id="rId60"/>
    <p:sldId id="975" r:id="rId61"/>
    <p:sldId id="815" r:id="rId62"/>
    <p:sldId id="889" r:id="rId63"/>
    <p:sldId id="890" r:id="rId64"/>
    <p:sldId id="966" r:id="rId65"/>
    <p:sldId id="967" r:id="rId66"/>
    <p:sldId id="968" r:id="rId67"/>
    <p:sldId id="969" r:id="rId68"/>
    <p:sldId id="970" r:id="rId69"/>
    <p:sldId id="971" r:id="rId70"/>
    <p:sldId id="972" r:id="rId71"/>
    <p:sldId id="973" r:id="rId72"/>
    <p:sldId id="835" r:id="rId7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45" autoAdjust="0"/>
    <p:restoredTop sz="75202" autoAdjust="0"/>
  </p:normalViewPr>
  <p:slideViewPr>
    <p:cSldViewPr>
      <p:cViewPr varScale="1">
        <p:scale>
          <a:sx n="87" d="100"/>
          <a:sy n="87" d="100"/>
        </p:scale>
        <p:origin x="-7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notesMaster" Target="notesMasters/notesMaster1.xml"/><Relationship Id="rId75" Type="http://schemas.openxmlformats.org/officeDocument/2006/relationships/handoutMaster" Target="handoutMasters/handout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52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91E87BC-B75B-420F-98DE-C19EACD1DA0D}" type="slidenum">
              <a:rPr lang="en-GB" smtClean="0"/>
              <a:pPr defTabSz="963613"/>
              <a:t>55</a:t>
            </a:fld>
            <a:endParaRPr lang="en-GB" smtClean="0"/>
          </a:p>
        </p:txBody>
      </p:sp>
      <p:sp>
        <p:nvSpPr>
          <p:cNvPr id="11161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162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CB03AEF-385D-486F-8443-582D3770FCA0}" type="slidenum">
              <a:rPr lang="en-GB" smtClean="0"/>
              <a:pPr defTabSz="963613"/>
              <a:t>56</a:t>
            </a:fld>
            <a:endParaRPr lang="en-GB" smtClean="0"/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26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58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79A913F-144C-4EC5-868B-DC0A768C4373}" type="slidenum">
              <a:rPr lang="en-GB" smtClean="0"/>
              <a:pPr defTabSz="963613"/>
              <a:t>59</a:t>
            </a:fld>
            <a:endParaRPr lang="en-GB" smtClean="0"/>
          </a:p>
        </p:txBody>
      </p:sp>
      <p:sp>
        <p:nvSpPr>
          <p:cNvPr id="11571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60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0.jp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e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jpe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Week 1: Introduction (2/2)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7, 2016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3313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9 at 8.26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7800" y="2743200"/>
            <a:ext cx="18379440" cy="4150678"/>
          </a:xfrm>
          <a:prstGeom prst="rect">
            <a:avLst/>
          </a:prstGeom>
        </p:spPr>
      </p:pic>
      <p:pic>
        <p:nvPicPr>
          <p:cNvPr id="4" name="Picture 3" descr="Screen Shot 2015-01-29 at 8.26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79440" cy="41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setta_St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13479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(Rosetta Stone)</a:t>
            </a:r>
          </a:p>
        </p:txBody>
      </p:sp>
    </p:spTree>
    <p:extLst>
      <p:ext uri="{BB962C8B-B14F-4D97-AF65-F5344CB8AC3E}">
        <p14:creationId xmlns:p14="http://schemas.microsoft.com/office/powerpoint/2010/main" val="863517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838200"/>
            <a:ext cx="262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s/knowledge/data/g;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514600"/>
            <a:ext cx="3962400" cy="32766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5240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22252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81400" y="1219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1200" y="228600"/>
            <a:ext cx="5257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26165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382560"/>
            <a:ext cx="7619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An organization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should retain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data that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result from carrying out its mission and exploit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those data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to generate insights that benefit the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organization, for example, market analysis, strategic planning, decision making, etc.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62000" y="1752600"/>
            <a:ext cx="7619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Business Intelligence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 rot="20704901">
            <a:off x="4045075" y="430876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Gill Sans"/>
                <a:cs typeface="Gill Sans"/>
              </a:rPr>
              <a:t>Duh!?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1405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4478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6576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36576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3806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7338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0574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Virtuous Product Cycle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676400" y="47221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47221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0" y="47221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7800" y="47177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47221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4841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54841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11695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 animBg="1"/>
      <p:bldP spid="9" grpId="0" animBg="1"/>
      <p:bldP spid="10" grpId="0" animBg="1"/>
      <p:bldP spid="11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(Guardian)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410200" y="10668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0292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25583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1" y="2286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Predicting </a:t>
            </a:r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with Twitter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0" y="6611938"/>
            <a:ext cx="3501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(Paul and </a:t>
            </a:r>
            <a:r>
              <a:rPr lang="en-US" sz="1000" b="0" dirty="0" err="1" smtClean="0">
                <a:solidFill>
                  <a:schemeClr val="bg1"/>
                </a:solidFill>
              </a:rPr>
              <a:t>Dredze</a:t>
            </a:r>
            <a:r>
              <a:rPr lang="en-US" sz="1000" b="0" dirty="0" smtClean="0">
                <a:solidFill>
                  <a:schemeClr val="bg1"/>
                </a:solidFill>
              </a:rPr>
              <a:t>, ICWSM 2011; Bond et al., Nature 2011)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1-01 at 9.1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5334000" cy="3678621"/>
          </a:xfrm>
          <a:prstGeom prst="rect">
            <a:avLst/>
          </a:prstGeom>
        </p:spPr>
      </p:pic>
      <p:pic>
        <p:nvPicPr>
          <p:cNvPr id="7" name="Picture 6" descr="Screen Shot 2016-01-01 at 9.22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05000"/>
            <a:ext cx="4396082" cy="4131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6019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Political Mobilization on Facebook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4800600"/>
            <a:ext cx="41148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2010 US Midterm Elections: 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60m users shown “I Voted” Messages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5334000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Summary: increased turnout by 60k directly and 280k indirectly</a:t>
            </a:r>
            <a:endParaRPr lang="en-US" sz="1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014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Tackling Big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3831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800600" y="16764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6351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40160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von Neumann architecture</a:t>
            </a:r>
          </a:p>
          <a:p>
            <a:pPr lvl="1"/>
            <a:r>
              <a:rPr lang="en-US" dirty="0" smtClean="0"/>
              <a:t>What’s the “instruction set” of the datacenter computer?</a:t>
            </a:r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pPr lvl="1"/>
            <a:r>
              <a:rPr lang="en-US" dirty="0" smtClean="0"/>
              <a:t>No need to explicitly worry about reliability, fault tolerance,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the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36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914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538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20906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518580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68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581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486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7912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0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1054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5438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945655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154436" cy="50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1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dc-hierarch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7772400" cy="5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09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dc-hierarch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8458200" cy="51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92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18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879600"/>
            <a:ext cx="7861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2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99701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Google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502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875996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802284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3488" y="-1"/>
            <a:ext cx="10710977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Aside: How much is 30 MW?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7705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von Neumann architecture</a:t>
            </a:r>
          </a:p>
          <a:p>
            <a:pPr lvl="1"/>
            <a:r>
              <a:rPr lang="en-US" dirty="0" smtClean="0"/>
              <a:t>What’s the “instruction set” of the datacenter computer?</a:t>
            </a:r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pPr lvl="1"/>
            <a:r>
              <a:rPr lang="en-US" dirty="0" smtClean="0"/>
              <a:t>No need to explicitly worry about reliability, fault tolerance,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the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“up” vs. “out”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16 </a:t>
            </a:r>
            <a:r>
              <a:rPr lang="en-US" dirty="0"/>
              <a:t>128-core machines vs. 128 </a:t>
            </a:r>
            <a:r>
              <a:rPr lang="en-US" dirty="0" smtClean="0"/>
              <a:t>16-</a:t>
            </a:r>
            <a:r>
              <a:rPr lang="en-US" dirty="0"/>
              <a:t>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Nodes need to talk to each other!</a:t>
            </a:r>
          </a:p>
          <a:p>
            <a:pPr lvl="1"/>
            <a:r>
              <a:rPr lang="en-US" dirty="0" smtClean="0"/>
              <a:t>Intra-node latencies: ~100 </a:t>
            </a:r>
            <a:r>
              <a:rPr lang="en-US" dirty="0" smtClean="0">
                <a:sym typeface="Symbol"/>
              </a:rPr>
              <a:t>ns</a:t>
            </a:r>
          </a:p>
          <a:p>
            <a:pPr lvl="1"/>
            <a:r>
              <a:rPr lang="en-US" dirty="0" smtClean="0"/>
              <a:t>Inter-node latencies: ~100 </a:t>
            </a:r>
            <a:r>
              <a:rPr lang="en-US" dirty="0" smtClean="0">
                <a:sym typeface="Symbol"/>
              </a:rPr>
              <a:t>s</a:t>
            </a:r>
          </a:p>
          <a:p>
            <a:r>
              <a:rPr lang="en-US" dirty="0" smtClean="0"/>
              <a:t>Let’s model communication overhead…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7788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analysis on this an subsequent slides from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95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Communication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execution cost model:</a:t>
            </a:r>
          </a:p>
          <a:p>
            <a:pPr lvl="1"/>
            <a:r>
              <a:rPr lang="en-US" dirty="0" smtClean="0"/>
              <a:t>Total cost = cost of computation + cost to access global data</a:t>
            </a:r>
          </a:p>
          <a:p>
            <a:pPr lvl="1"/>
            <a:r>
              <a:rPr lang="en-US" dirty="0" smtClean="0"/>
              <a:t>Fraction of local access inversely proportional to size of cluster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nodes (ignore cores for now)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Light communication: </a:t>
            </a:r>
            <a:r>
              <a:rPr lang="en-US" i="1" dirty="0" smtClean="0"/>
              <a:t>f </a:t>
            </a:r>
            <a:r>
              <a:rPr lang="en-US" dirty="0" smtClean="0"/>
              <a:t>=1</a:t>
            </a:r>
          </a:p>
          <a:p>
            <a:pPr lvl="2"/>
            <a:r>
              <a:rPr lang="en-US" dirty="0" smtClean="0"/>
              <a:t>Medium communication: </a:t>
            </a:r>
            <a:r>
              <a:rPr lang="en-US" i="1" dirty="0" smtClean="0"/>
              <a:t>f</a:t>
            </a:r>
            <a:r>
              <a:rPr lang="en-US" dirty="0" smtClean="0"/>
              <a:t> =10</a:t>
            </a:r>
          </a:p>
          <a:p>
            <a:pPr lvl="2"/>
            <a:r>
              <a:rPr lang="en-US" dirty="0" smtClean="0"/>
              <a:t>Heavy communication: </a:t>
            </a:r>
            <a:r>
              <a:rPr lang="en-US" i="1" dirty="0" smtClean="0"/>
              <a:t>f</a:t>
            </a:r>
            <a:r>
              <a:rPr lang="en-US" dirty="0" smtClean="0"/>
              <a:t> =100</a:t>
            </a:r>
          </a:p>
          <a:p>
            <a:r>
              <a:rPr lang="en-US" dirty="0" smtClean="0"/>
              <a:t>What are the costs in parallelization?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2819400"/>
            <a:ext cx="5359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</a:rPr>
              <a:t>1 ms + </a:t>
            </a:r>
            <a:r>
              <a:rPr lang="en-US" sz="2000" b="0" i="1" dirty="0" smtClean="0">
                <a:solidFill>
                  <a:schemeClr val="bg1"/>
                </a:solidFill>
              </a:rPr>
              <a:t>f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[100 ns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 (1/</a:t>
            </a:r>
            <a:r>
              <a:rPr lang="en-US" sz="2000" b="0" i="1" dirty="0" smtClean="0">
                <a:solidFill>
                  <a:schemeClr val="bg1"/>
                </a:solidFill>
              </a:rPr>
              <a:t>n)</a:t>
            </a:r>
            <a:r>
              <a:rPr lang="en-US" sz="2000" b="0" dirty="0" smtClean="0">
                <a:solidFill>
                  <a:schemeClr val="bg1"/>
                </a:solidFill>
              </a:rPr>
              <a:t> + 100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sym typeface="Symbol"/>
              </a:rPr>
              <a:t></a:t>
            </a:r>
            <a:r>
              <a:rPr lang="en-US" sz="2000" b="0" dirty="0" smtClean="0">
                <a:solidFill>
                  <a:schemeClr val="bg1"/>
                </a:solidFill>
              </a:rPr>
              <a:t>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(1 - 1/</a:t>
            </a:r>
            <a:r>
              <a:rPr lang="en-US" sz="2000" b="0" i="1" dirty="0" smtClean="0">
                <a:solidFill>
                  <a:schemeClr val="bg1"/>
                </a:solidFill>
              </a:rPr>
              <a:t>n</a:t>
            </a:r>
            <a:r>
              <a:rPr lang="en-US" sz="2000" b="0" dirty="0" smtClean="0">
                <a:solidFill>
                  <a:schemeClr val="bg1"/>
                </a:solidFill>
              </a:rPr>
              <a:t>)]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24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Parallelization</a:t>
            </a:r>
            <a:endParaRPr lang="en-US" dirty="0"/>
          </a:p>
        </p:txBody>
      </p:sp>
      <p:pic>
        <p:nvPicPr>
          <p:cNvPr id="4" name="Content Placeholder 3" descr="up-vs-ou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4425" y="1895475"/>
            <a:ext cx="6991350" cy="3448050"/>
          </a:xfrm>
        </p:spPr>
      </p:pic>
    </p:spTree>
    <p:extLst>
      <p:ext uri="{BB962C8B-B14F-4D97-AF65-F5344CB8AC3E}">
        <p14:creationId xmlns:p14="http://schemas.microsoft.com/office/powerpoint/2010/main" val="1181534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scaling “up”</a:t>
            </a:r>
            <a:endParaRPr lang="en-US" dirty="0"/>
          </a:p>
        </p:txBody>
      </p:sp>
      <p:pic>
        <p:nvPicPr>
          <p:cNvPr id="4" name="Content Placeholder 3" descr="up-vs-out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8237" y="1938337"/>
            <a:ext cx="6943725" cy="3362325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10085" y="5715000"/>
            <a:ext cx="1705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So why not?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62400" y="6091535"/>
            <a:ext cx="45528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Why does commodity beat exotic?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10449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Counterpoint: Scaling up?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16 </a:t>
            </a:r>
            <a:r>
              <a:rPr lang="en-US" dirty="0"/>
              <a:t>128-core machines vs. 128 </a:t>
            </a:r>
            <a:r>
              <a:rPr lang="en-US" dirty="0" smtClean="0"/>
              <a:t>16-</a:t>
            </a:r>
            <a:r>
              <a:rPr lang="en-US" dirty="0"/>
              <a:t>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Is this really true? Modern “commodity” machine:</a:t>
            </a:r>
          </a:p>
          <a:p>
            <a:pPr lvl="1"/>
            <a:r>
              <a:rPr lang="en-US" dirty="0" smtClean="0"/>
              <a:t>Four 18-core processors: 72 cores total</a:t>
            </a:r>
          </a:p>
          <a:p>
            <a:pPr lvl="1"/>
            <a:r>
              <a:rPr lang="en-US" dirty="0"/>
              <a:t>3</a:t>
            </a:r>
            <a:r>
              <a:rPr lang="en-US" dirty="0" smtClean="0"/>
              <a:t>TB RAM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4361141" y="6167735"/>
            <a:ext cx="447805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Who really has big data problems?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3169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838200"/>
            <a:ext cx="2590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According to Jeff Dean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01048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 Around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dc-hierarch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7772400" cy="5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77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hc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76045" y="0"/>
            <a:ext cx="11110645" cy="68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Seeks vs.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1 TB database with 100 byte records</a:t>
            </a:r>
          </a:p>
          <a:p>
            <a:pPr lvl="1"/>
            <a:r>
              <a:rPr lang="en-US" dirty="0" smtClean="0"/>
              <a:t>We want to update 1 percent of the records</a:t>
            </a:r>
          </a:p>
          <a:p>
            <a:r>
              <a:rPr lang="en-US" dirty="0" smtClean="0"/>
              <a:t>Scenario 1: random access</a:t>
            </a:r>
          </a:p>
          <a:p>
            <a:pPr lvl="1"/>
            <a:r>
              <a:rPr lang="en-US" dirty="0" smtClean="0"/>
              <a:t>Each update takes ~30 ms (seek, read, write)</a:t>
            </a:r>
          </a:p>
          <a:p>
            <a:pPr lvl="1"/>
            <a:r>
              <a:rPr lang="en-US" dirty="0" smtClean="0"/>
              <a:t>10</a:t>
            </a:r>
            <a:r>
              <a:rPr lang="en-US" baseline="30000" dirty="0" smtClean="0"/>
              <a:t>8</a:t>
            </a:r>
            <a:r>
              <a:rPr lang="en-US" dirty="0" smtClean="0"/>
              <a:t> updates = ~35 days</a:t>
            </a:r>
          </a:p>
          <a:p>
            <a:r>
              <a:rPr lang="en-US" dirty="0" smtClean="0"/>
              <a:t>Scenario 2: rewrite all records</a:t>
            </a:r>
          </a:p>
          <a:p>
            <a:pPr lvl="1"/>
            <a:r>
              <a:rPr lang="en-US" dirty="0" smtClean="0"/>
              <a:t>Assume 100 MB/s throughput</a:t>
            </a:r>
          </a:p>
          <a:p>
            <a:pPr lvl="1"/>
            <a:r>
              <a:rPr lang="en-US" dirty="0" smtClean="0"/>
              <a:t>Time = 5.6 hours(!)</a:t>
            </a:r>
          </a:p>
          <a:p>
            <a:r>
              <a:rPr lang="en-US" dirty="0" smtClean="0"/>
              <a:t>Lesson: avoid random seeks!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142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Ted Dunning, on Hadoop mailing list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41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Justifying the 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67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7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get data to the workers?</a:t>
            </a:r>
          </a:p>
        </p:txBody>
      </p:sp>
      <p:pic>
        <p:nvPicPr>
          <p:cNvPr id="31747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3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7"/>
          <p:cNvSpPr txBox="1">
            <a:spLocks noChangeArrowheads="1"/>
          </p:cNvSpPr>
          <p:nvPr/>
        </p:nvSpPr>
        <p:spPr bwMode="auto">
          <a:xfrm>
            <a:off x="1404938" y="3929063"/>
            <a:ext cx="18818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Compute Nodes</a:t>
            </a:r>
          </a:p>
        </p:txBody>
      </p:sp>
      <p:pic>
        <p:nvPicPr>
          <p:cNvPr id="31752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4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1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3733800" y="2362200"/>
            <a:ext cx="1371600" cy="7239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733800" y="3352800"/>
            <a:ext cx="1219200" cy="6096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148263" y="1295400"/>
            <a:ext cx="733790" cy="1828800"/>
            <a:chOff x="5105400" y="4114800"/>
            <a:chExt cx="733791" cy="1828800"/>
          </a:xfrm>
        </p:grpSpPr>
        <p:pic>
          <p:nvPicPr>
            <p:cNvPr id="3177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4495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2" name="TextBox 7"/>
            <p:cNvSpPr txBox="1">
              <a:spLocks noChangeArrowheads="1"/>
            </p:cNvSpPr>
            <p:nvPr/>
          </p:nvSpPr>
          <p:spPr bwMode="auto">
            <a:xfrm>
              <a:off x="5175326" y="4114800"/>
              <a:ext cx="6638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NAS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05400" y="32004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667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09600" y="5572125"/>
            <a:ext cx="42370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What’s the problem here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54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Distributed File System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move data to workers… move workers to the data!</a:t>
            </a:r>
          </a:p>
          <a:p>
            <a:pPr lvl="1"/>
            <a:r>
              <a:rPr lang="en-US" dirty="0" smtClean="0"/>
              <a:t>Store data on the local disks of nodes in the cluster</a:t>
            </a:r>
          </a:p>
          <a:p>
            <a:pPr lvl="1"/>
            <a:r>
              <a:rPr lang="en-US" dirty="0" smtClean="0"/>
              <a:t>Start up the workers on the node that has the data local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(Perhaps) not enough RAM to hold all the data in memory</a:t>
            </a:r>
          </a:p>
          <a:p>
            <a:pPr lvl="1"/>
            <a:r>
              <a:rPr lang="en-US" dirty="0" smtClean="0"/>
              <a:t>Disk access is slow, but disk throughput is reasonable</a:t>
            </a:r>
          </a:p>
          <a:p>
            <a:r>
              <a:rPr lang="en-US" dirty="0" smtClean="0"/>
              <a:t>A distributed file system is the answer</a:t>
            </a:r>
          </a:p>
          <a:p>
            <a:pPr lvl="1"/>
            <a:r>
              <a:rPr lang="en-US" dirty="0" smtClean="0"/>
              <a:t>GFS (Google File System) for Google’s MapReduce</a:t>
            </a:r>
          </a:p>
          <a:p>
            <a:pPr lvl="1"/>
            <a:r>
              <a:rPr lang="en-US" dirty="0" smtClean="0"/>
              <a:t>HDFS (Hadoop Distributed File System) for Hadoop</a:t>
            </a:r>
          </a:p>
        </p:txBody>
      </p:sp>
    </p:spTree>
    <p:extLst>
      <p:ext uri="{BB962C8B-B14F-4D97-AF65-F5344CB8AC3E}">
        <p14:creationId xmlns:p14="http://schemas.microsoft.com/office/powerpoint/2010/main" val="36486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Assumptions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Commodity hardware over “exotic” hardware</a:t>
            </a:r>
          </a:p>
          <a:p>
            <a:pPr lvl="1"/>
            <a:r>
              <a:rPr lang="en-GB" dirty="0" smtClean="0"/>
              <a:t>Scale “out”, not “up”</a:t>
            </a:r>
          </a:p>
          <a:p>
            <a:r>
              <a:rPr lang="en-GB" dirty="0" smtClean="0"/>
              <a:t>High component failure rates</a:t>
            </a:r>
          </a:p>
          <a:p>
            <a:pPr lvl="1"/>
            <a:r>
              <a:rPr lang="en-GB" dirty="0" smtClean="0"/>
              <a:t>Inexpensive commodity components fail all the time</a:t>
            </a:r>
          </a:p>
          <a:p>
            <a:r>
              <a:rPr lang="en-GB" dirty="0" smtClean="0"/>
              <a:t>“Modest” number of huge files</a:t>
            </a:r>
          </a:p>
          <a:p>
            <a:pPr lvl="1"/>
            <a:r>
              <a:rPr lang="en-GB" dirty="0" smtClean="0"/>
              <a:t>Multi-gigabyte files are common, if not encouraged</a:t>
            </a:r>
          </a:p>
          <a:p>
            <a:r>
              <a:rPr lang="en-GB" dirty="0" smtClean="0"/>
              <a:t>Files are write-once, mostly appended to</a:t>
            </a:r>
          </a:p>
          <a:p>
            <a:pPr lvl="1"/>
            <a:r>
              <a:rPr lang="en-GB" dirty="0" smtClean="0"/>
              <a:t>Perhaps concurrently</a:t>
            </a:r>
          </a:p>
          <a:p>
            <a:r>
              <a:rPr lang="en-GB" dirty="0" smtClean="0"/>
              <a:t>Large streaming reads over random access</a:t>
            </a:r>
          </a:p>
          <a:p>
            <a:pPr lvl="1"/>
            <a:r>
              <a:rPr lang="en-GB" dirty="0" smtClean="0"/>
              <a:t>High sustained throughput over low latency</a:t>
            </a:r>
          </a:p>
        </p:txBody>
      </p:sp>
      <p:sp>
        <p:nvSpPr>
          <p:cNvPr id="3379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 smtClean="0">
                <a:solidFill>
                  <a:schemeClr val="bg1"/>
                </a:solidFill>
              </a:rPr>
              <a:t>(Ghemawat et al., SOSP 2003)</a:t>
            </a:r>
          </a:p>
        </p:txBody>
      </p:sp>
    </p:spTree>
    <p:extLst>
      <p:ext uri="{BB962C8B-B14F-4D97-AF65-F5344CB8AC3E}">
        <p14:creationId xmlns:p14="http://schemas.microsoft.com/office/powerpoint/2010/main" val="19119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Design Decisions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Files stored as chunks</a:t>
            </a:r>
          </a:p>
          <a:p>
            <a:pPr lvl="1"/>
            <a:r>
              <a:rPr lang="en-GB" dirty="0" smtClean="0"/>
              <a:t>Fixed size (64MB)</a:t>
            </a:r>
          </a:p>
          <a:p>
            <a:r>
              <a:rPr lang="en-GB" dirty="0" smtClean="0"/>
              <a:t>Reliability through replication</a:t>
            </a:r>
          </a:p>
          <a:p>
            <a:pPr lvl="1"/>
            <a:r>
              <a:rPr lang="en-GB" dirty="0" smtClean="0"/>
              <a:t>Each chunk replicated across 3+ </a:t>
            </a:r>
            <a:r>
              <a:rPr lang="en-GB" dirty="0" err="1" smtClean="0"/>
              <a:t>chunkservers</a:t>
            </a:r>
            <a:endParaRPr lang="en-GB" dirty="0" smtClean="0"/>
          </a:p>
          <a:p>
            <a:r>
              <a:rPr lang="en-GB" dirty="0" smtClean="0"/>
              <a:t>Single master to coordinate access, keep metadata</a:t>
            </a:r>
          </a:p>
          <a:p>
            <a:pPr lvl="1"/>
            <a:r>
              <a:rPr lang="en-GB" dirty="0" smtClean="0"/>
              <a:t>Simple centralized management</a:t>
            </a:r>
          </a:p>
          <a:p>
            <a:r>
              <a:rPr lang="en-GB" dirty="0" smtClean="0"/>
              <a:t>No data caching</a:t>
            </a:r>
          </a:p>
          <a:p>
            <a:pPr lvl="1"/>
            <a:r>
              <a:rPr lang="en-GB" dirty="0" smtClean="0"/>
              <a:t>Little benefit due to large datasets, streaming reads</a:t>
            </a:r>
          </a:p>
          <a:p>
            <a:r>
              <a:rPr lang="en-GB" dirty="0" smtClean="0"/>
              <a:t>Simplify the API</a:t>
            </a:r>
          </a:p>
          <a:p>
            <a:pPr lvl="1"/>
            <a:r>
              <a:rPr lang="en-GB" dirty="0" smtClean="0"/>
              <a:t>Push some of the issues onto the client (e.g., data layout)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877580"/>
            <a:ext cx="59171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47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GFS to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Terminology differences:</a:t>
            </a:r>
          </a:p>
          <a:p>
            <a:pPr lvl="1"/>
            <a:r>
              <a:rPr lang="en-US" dirty="0" smtClean="0"/>
              <a:t>GFS master = Hadoop </a:t>
            </a:r>
            <a:r>
              <a:rPr lang="en-US" dirty="0" err="1" smtClean="0"/>
              <a:t>namenode</a:t>
            </a:r>
            <a:endParaRPr lang="en-US" dirty="0" smtClean="0"/>
          </a:p>
          <a:p>
            <a:pPr lvl="1"/>
            <a:r>
              <a:rPr lang="en-US" dirty="0" smtClean="0"/>
              <a:t>GFS </a:t>
            </a:r>
            <a:r>
              <a:rPr lang="en-US" dirty="0" err="1" smtClean="0"/>
              <a:t>chunkservers</a:t>
            </a:r>
            <a:r>
              <a:rPr lang="en-US" dirty="0" smtClean="0"/>
              <a:t> = Hadoop </a:t>
            </a:r>
            <a:r>
              <a:rPr lang="en-US" dirty="0" err="1" smtClean="0"/>
              <a:t>datanodes</a:t>
            </a:r>
            <a:endParaRPr lang="en-US" dirty="0" smtClean="0"/>
          </a:p>
          <a:p>
            <a:r>
              <a:rPr lang="en-US" dirty="0" smtClean="0"/>
              <a:t>Differences:</a:t>
            </a:r>
          </a:p>
          <a:p>
            <a:pPr lvl="1"/>
            <a:r>
              <a:rPr lang="en-US" dirty="0" smtClean="0"/>
              <a:t>Different consistency model for file appends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33400" y="5877580"/>
            <a:ext cx="84282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459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133600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5146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6670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286000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667000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581400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3962400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343400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081463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542506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743200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495800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1828800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1828800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581400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581400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359025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162175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640012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625725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2385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124200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7559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2979738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4384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2865438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300288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133600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438400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6670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28956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1242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1" name="Title 1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Namenode</a:t>
            </a:r>
            <a:r>
              <a:rPr lang="en-GB" dirty="0" smtClean="0"/>
              <a:t> Responsibilities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Managing the file system namespace:</a:t>
            </a:r>
          </a:p>
          <a:p>
            <a:pPr lvl="1"/>
            <a:r>
              <a:rPr lang="en-GB" dirty="0" smtClean="0"/>
              <a:t>Holds file/directory structure, metadata, file-to-block mapping, access permissions, etc.</a:t>
            </a:r>
          </a:p>
          <a:p>
            <a:r>
              <a:rPr lang="en-GB" dirty="0" smtClean="0"/>
              <a:t>Coordinating file operations:</a:t>
            </a:r>
          </a:p>
          <a:p>
            <a:pPr lvl="1"/>
            <a:r>
              <a:rPr lang="en-GB" dirty="0" smtClean="0"/>
              <a:t>Directs clients to </a:t>
            </a:r>
            <a:r>
              <a:rPr lang="en-GB" dirty="0" err="1" smtClean="0"/>
              <a:t>datanodes</a:t>
            </a:r>
            <a:r>
              <a:rPr lang="en-GB" dirty="0" smtClean="0"/>
              <a:t> for reads and writes</a:t>
            </a:r>
          </a:p>
          <a:p>
            <a:pPr lvl="1"/>
            <a:r>
              <a:rPr lang="en-GB" dirty="0" smtClean="0"/>
              <a:t>No data is moved through the </a:t>
            </a:r>
            <a:r>
              <a:rPr lang="en-GB" dirty="0" err="1" smtClean="0"/>
              <a:t>namenode</a:t>
            </a:r>
            <a:endParaRPr lang="en-GB" dirty="0" smtClean="0"/>
          </a:p>
          <a:p>
            <a:r>
              <a:rPr lang="en-GB" dirty="0" smtClean="0"/>
              <a:t>Maintaining overall health:</a:t>
            </a:r>
          </a:p>
          <a:p>
            <a:pPr lvl="1"/>
            <a:r>
              <a:rPr lang="en-GB" dirty="0" smtClean="0"/>
              <a:t>Periodic communication with the </a:t>
            </a:r>
            <a:r>
              <a:rPr lang="en-GB" dirty="0" err="1" smtClean="0"/>
              <a:t>datanodes</a:t>
            </a:r>
            <a:endParaRPr lang="en-GB" dirty="0" smtClean="0"/>
          </a:p>
          <a:p>
            <a:pPr lvl="1"/>
            <a:r>
              <a:rPr lang="en-GB" dirty="0" smtClean="0"/>
              <a:t>Block re-replication and rebalancing</a:t>
            </a:r>
          </a:p>
          <a:p>
            <a:pPr lvl="1"/>
            <a:r>
              <a:rPr lang="en-GB" dirty="0" smtClean="0"/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28979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_4414_(NASA-med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200" y="-304800"/>
            <a:ext cx="9231513" cy="7620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(Galaxy)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0804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38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3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5226784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16.32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cores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1.6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petabytes of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</p:spTree>
    <p:extLst>
      <p:ext uri="{BB962C8B-B14F-4D97-AF65-F5344CB8AC3E}">
        <p14:creationId xmlns:p14="http://schemas.microsoft.com/office/powerpoint/2010/main" val="1167195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LLNL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06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9034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06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Facebook</a:t>
            </a:r>
            <a:r>
              <a:rPr lang="en-US" dirty="0" smtClean="0"/>
              <a:t>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</a:t>
            </a:r>
            <a:r>
              <a:rPr lang="en-US" dirty="0" err="1" smtClean="0"/>
              <a:t>netbook</a:t>
            </a:r>
            <a:r>
              <a:rPr lang="en-US" dirty="0" smtClean="0"/>
              <a:t>, </a:t>
            </a:r>
            <a:r>
              <a:rPr lang="en-US" dirty="0" err="1" smtClean="0"/>
              <a:t>smartphones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Browser </a:t>
            </a:r>
            <a:r>
              <a:rPr lang="en-US" i="1" dirty="0" smtClean="0"/>
              <a:t>is</a:t>
            </a:r>
            <a:r>
              <a:rPr lang="en-US" dirty="0" smtClean="0"/>
              <a:t>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68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3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2496818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66786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87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cycles?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1185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source of problems…</a:t>
            </a:r>
          </a:p>
          <a:p>
            <a:pPr lvl="1"/>
            <a:r>
              <a:rPr lang="en-US" dirty="0" smtClean="0"/>
              <a:t>Cloud-based services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pPr lvl="1"/>
            <a:r>
              <a:rPr lang="en-US" dirty="0" smtClean="0"/>
              <a:t>Clouds make it easier to start companies that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As well as a solution…</a:t>
            </a:r>
          </a:p>
          <a:p>
            <a:pPr lvl="1"/>
            <a:r>
              <a:rPr lang="en-US" dirty="0" smtClean="0"/>
              <a:t>Ability to </a:t>
            </a:r>
            <a:r>
              <a:rPr lang="en-US" dirty="0"/>
              <a:t>p</a:t>
            </a:r>
            <a:r>
              <a:rPr lang="en-US" dirty="0" smtClean="0"/>
              <a:t>rovision analytics clusters on-demand in the cloud</a:t>
            </a:r>
          </a:p>
          <a:p>
            <a:pPr lvl="1"/>
            <a:r>
              <a:rPr lang="en-US" dirty="0" smtClean="0"/>
              <a:t>Commoditization and democratization of big data capabilities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6703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533400" y="5867400"/>
            <a:ext cx="10210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Remember: Assignment 0 due next Tuesday at 8:30am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18911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810000" y="914400"/>
            <a:ext cx="4800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Search, recommendation, prediction, …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1535991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48566</TotalTime>
  <Words>2397</Words>
  <Application>Microsoft Macintosh PowerPoint</Application>
  <PresentationFormat>On-screen Show (4:3)</PresentationFormat>
  <Paragraphs>645</Paragraphs>
  <Slides>72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data like more data!</vt:lpstr>
      <vt:lpstr>PowerPoint Presentation</vt:lpstr>
      <vt:lpstr>PowerPoint Presentation</vt:lpstr>
      <vt:lpstr>Virtuous Product Cycle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datacenter is the computer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</vt:lpstr>
      <vt:lpstr>PowerPoint Presentation</vt:lpstr>
      <vt:lpstr>PowerPoint Presentation</vt:lpstr>
      <vt:lpstr>PowerPoint Presentation</vt:lpstr>
      <vt:lpstr>Storage Hierarchy</vt:lpstr>
      <vt:lpstr>Storage Hierarchy</vt:lpstr>
      <vt:lpstr>Storage Hierarchy</vt:lpstr>
      <vt:lpstr>Anatomy of a Datacenter</vt:lpstr>
      <vt:lpstr>Anatomy of a 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datacenter is the computer</vt:lpstr>
      <vt:lpstr>“Big Ideas”</vt:lpstr>
      <vt:lpstr>Scaling “up” vs. “out”</vt:lpstr>
      <vt:lpstr>Modeling Communication Costs</vt:lpstr>
      <vt:lpstr>Cost of Parallelization</vt:lpstr>
      <vt:lpstr>Advantages of scaling “up”</vt:lpstr>
      <vt:lpstr>Counterpoint: Scaling up?</vt:lpstr>
      <vt:lpstr>PowerPoint Presentation</vt:lpstr>
      <vt:lpstr>Moving Data Around</vt:lpstr>
      <vt:lpstr>Seeks vs. Scans</vt:lpstr>
      <vt:lpstr>Justifying the “Big Ideas”</vt:lpstr>
      <vt:lpstr>PowerPoint Presentation</vt:lpstr>
      <vt:lpstr>How do we get data to the workers?</vt:lpstr>
      <vt:lpstr>Distributed File System</vt:lpstr>
      <vt:lpstr>GFS: Assumptions</vt:lpstr>
      <vt:lpstr>GFS: Design Decisions</vt:lpstr>
      <vt:lpstr>From GFS to HDFS</vt:lpstr>
      <vt:lpstr>HDFS Architecture</vt:lpstr>
      <vt:lpstr>Namenode Responsibilities</vt:lpstr>
      <vt:lpstr>PowerPoint Presentation</vt:lpstr>
      <vt:lpstr>Putting everything together…</vt:lpstr>
      <vt:lpstr>PowerPoint Presentation</vt:lpstr>
      <vt:lpstr>PowerPoint Presentation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Who cares?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8423</cp:revision>
  <dcterms:created xsi:type="dcterms:W3CDTF">2012-08-31T06:36:49Z</dcterms:created>
  <dcterms:modified xsi:type="dcterms:W3CDTF">2016-01-15T02:20:26Z</dcterms:modified>
  <cp:category/>
</cp:coreProperties>
</file>